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9"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12192000"/>
  <p:embeddedFontLst>
    <p:embeddedFont>
      <p:font typeface="Georgia" panose="02040502050405020303" pitchFamily="18" charset="0"/>
      <p:regular r:id="rId11"/>
      <p:bold r:id="rId12"/>
      <p:italic r:id="rId13"/>
      <p:boldItalic r:id="rId14"/>
    </p:embeddedFont>
    <p:embeddedFont>
      <p:font typeface="Montserrat" pitchFamily="2" charset="77"/>
      <p:regular r:id="rId15"/>
      <p:bold r:id="rId16"/>
      <p:italic r:id="rId17"/>
      <p:boldItalic r:id="rId18"/>
    </p:embeddedFont>
    <p:embeddedFont>
      <p:font typeface="Trocchi" pitchFamily="2" charset="0"/>
      <p:regular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8"/>
  </p:normalViewPr>
  <p:slideViewPr>
    <p:cSldViewPr snapToGrid="0" snapToObjects="1">
      <p:cViewPr varScale="1">
        <p:scale>
          <a:sx n="109" d="100"/>
          <a:sy n="109" d="100"/>
        </p:scale>
        <p:origin x="68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jp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
        <p:cNvGrpSpPr/>
        <p:nvPr/>
      </p:nvGrpSpPr>
      <p:grpSpPr>
        <a:xfrm>
          <a:off x="0" y="0"/>
          <a:ext cx="0" cy="0"/>
          <a:chOff x="0" y="0"/>
          <a:chExt cx="0" cy="0"/>
        </a:xfrm>
      </p:grpSpPr>
      <p:sp>
        <p:nvSpPr>
          <p:cNvPr id="12" name="Google Shape;1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 name="Google Shape;1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 name="Google Shape;1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
        <p:cNvGrpSpPr/>
        <p:nvPr/>
      </p:nvGrpSpPr>
      <p:grpSpPr>
        <a:xfrm>
          <a:off x="0" y="0"/>
          <a:ext cx="0" cy="0"/>
          <a:chOff x="0" y="0"/>
          <a:chExt cx="0" cy="0"/>
        </a:xfrm>
      </p:grpSpPr>
      <p:sp>
        <p:nvSpPr>
          <p:cNvPr id="20" name="Google Shape;2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 name="Google Shape;2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 name="Google Shape;2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
        <p:cNvGrpSpPr/>
        <p:nvPr/>
      </p:nvGrpSpPr>
      <p:grpSpPr>
        <a:xfrm>
          <a:off x="0" y="0"/>
          <a:ext cx="0" cy="0"/>
          <a:chOff x="0" y="0"/>
          <a:chExt cx="0" cy="0"/>
        </a:xfrm>
      </p:grpSpPr>
      <p:sp>
        <p:nvSpPr>
          <p:cNvPr id="29" name="Google Shape;2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 name="Google Shape;3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 name="Google Shape;3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
        <p:cNvGrpSpPr/>
        <p:nvPr/>
      </p:nvGrpSpPr>
      <p:grpSpPr>
        <a:xfrm>
          <a:off x="0" y="0"/>
          <a:ext cx="0" cy="0"/>
          <a:chOff x="0" y="0"/>
          <a:chExt cx="0" cy="0"/>
        </a:xfrm>
      </p:grpSpPr>
      <p:sp>
        <p:nvSpPr>
          <p:cNvPr id="37" name="Google Shape;37;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 name="Google Shape;38;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 name="Google Shape;39;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9" name="Google Shape;5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0" name="Google Shape;60;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 name="Google Shape;71;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2" name="Google Shape;72;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c30864db59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c30864db59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3" name="Google Shape;83;g2c30864db59_0_1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c30864db59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c30864db59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g2c30864db59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
        <p:cNvGrpSpPr/>
        <p:nvPr/>
      </p:nvGrpSpPr>
      <p:grpSpPr>
        <a:xfrm>
          <a:off x="0" y="0"/>
          <a:ext cx="0" cy="0"/>
          <a:chOff x="0" y="0"/>
          <a:chExt cx="0" cy="0"/>
        </a:xfrm>
      </p:grpSpPr>
      <p:sp>
        <p:nvSpPr>
          <p:cNvPr id="16" name="Google Shape;16;p3"/>
          <p:cNvSpPr/>
          <p:nvPr/>
        </p:nvSpPr>
        <p:spPr>
          <a:xfrm>
            <a:off x="4189952" y="2159998"/>
            <a:ext cx="8159932" cy="2015373"/>
          </a:xfrm>
          <a:prstGeom prst="rect">
            <a:avLst/>
          </a:prstGeom>
          <a:noFill/>
          <a:ln>
            <a:noFill/>
          </a:ln>
        </p:spPr>
        <p:txBody>
          <a:bodyPr spcFirstLastPara="1" wrap="square" lIns="0" tIns="0" rIns="0" bIns="0" anchor="t" anchorCtr="0">
            <a:noAutofit/>
          </a:bodyPr>
          <a:lstStyle/>
          <a:p>
            <a:pPr marL="0" marR="0" lvl="0" indent="0" algn="l" rtl="0">
              <a:lnSpc>
                <a:spcPct val="117570"/>
              </a:lnSpc>
              <a:spcBef>
                <a:spcPts val="0"/>
              </a:spcBef>
              <a:spcAft>
                <a:spcPts val="0"/>
              </a:spcAft>
              <a:buClr>
                <a:srgbClr val="333333"/>
              </a:buClr>
              <a:buSzPts val="6750"/>
              <a:buFont typeface="Trocchi"/>
              <a:buNone/>
            </a:pPr>
            <a:r>
              <a:rPr lang="en-US" sz="6750" b="0" i="0" u="none" strike="noStrike" cap="none">
                <a:solidFill>
                  <a:srgbClr val="333333"/>
                </a:solidFill>
                <a:latin typeface="Trocchi"/>
                <a:ea typeface="Trocchi"/>
                <a:cs typeface="Trocchi"/>
                <a:sym typeface="Trocchi"/>
              </a:rPr>
              <a:t>Vacation Tracker Application</a:t>
            </a:r>
            <a:endParaRPr sz="1800" b="0" i="0" u="none" strike="noStrike" cap="none">
              <a:solidFill>
                <a:schemeClr val="dk1"/>
              </a:solidFill>
              <a:latin typeface="Arial"/>
              <a:ea typeface="Arial"/>
              <a:cs typeface="Arial"/>
              <a:sym typeface="Arial"/>
            </a:endParaRPr>
          </a:p>
        </p:txBody>
      </p:sp>
      <p:sp>
        <p:nvSpPr>
          <p:cNvPr id="17" name="Google Shape;17;p3"/>
          <p:cNvSpPr/>
          <p:nvPr/>
        </p:nvSpPr>
        <p:spPr>
          <a:xfrm>
            <a:off x="4189952" y="4804788"/>
            <a:ext cx="8159932" cy="287985"/>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Clr>
                <a:srgbClr val="000000"/>
              </a:buClr>
              <a:buSzPts val="1620"/>
              <a:buFont typeface="Montserrat"/>
              <a:buNone/>
            </a:pPr>
            <a:r>
              <a:rPr lang="en-US" sz="1620" b="0" i="0" u="none" strike="noStrike" cap="none" dirty="0">
                <a:solidFill>
                  <a:srgbClr val="000000"/>
                </a:solidFill>
                <a:latin typeface="Montserrat"/>
                <a:ea typeface="Montserrat"/>
                <a:cs typeface="Montserrat"/>
                <a:sym typeface="Montserrat"/>
              </a:rPr>
              <a:t>Track your vacations with ease!</a:t>
            </a:r>
            <a:endParaRPr sz="1800" b="0" i="0" u="none" strike="noStrike" cap="none" dirty="0">
              <a:solidFill>
                <a:schemeClr val="dk1"/>
              </a:solidFill>
              <a:latin typeface="Arial"/>
              <a:ea typeface="Arial"/>
              <a:cs typeface="Arial"/>
              <a:sym typeface="Arial"/>
            </a:endParaRPr>
          </a:p>
        </p:txBody>
      </p:sp>
      <p:pic>
        <p:nvPicPr>
          <p:cNvPr id="18" name="Google Shape;18;p3" descr="preencoded.png"/>
          <p:cNvPicPr preferRelativeResize="0"/>
          <p:nvPr/>
        </p:nvPicPr>
        <p:blipFill rotWithShape="1">
          <a:blip r:embed="rId3">
            <a:alphaModFix/>
          </a:blip>
          <a:srcRect l="31481" r="31481"/>
          <a:stretch/>
        </p:blipFill>
        <p:spPr>
          <a:xfrm>
            <a:off x="0" y="0"/>
            <a:ext cx="3809047" cy="685628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
        <p:cNvGrpSpPr/>
        <p:nvPr/>
      </p:nvGrpSpPr>
      <p:grpSpPr>
        <a:xfrm>
          <a:off x="0" y="0"/>
          <a:ext cx="0" cy="0"/>
          <a:chOff x="0" y="0"/>
          <a:chExt cx="0" cy="0"/>
        </a:xfrm>
      </p:grpSpPr>
      <p:sp>
        <p:nvSpPr>
          <p:cNvPr id="24" name="Google Shape;24;p4"/>
          <p:cNvSpPr/>
          <p:nvPr/>
        </p:nvSpPr>
        <p:spPr>
          <a:xfrm>
            <a:off x="0" y="374730"/>
            <a:ext cx="12188952" cy="559826"/>
          </a:xfrm>
          <a:prstGeom prst="rect">
            <a:avLst/>
          </a:prstGeom>
          <a:noFill/>
          <a:ln>
            <a:noFill/>
          </a:ln>
        </p:spPr>
        <p:txBody>
          <a:bodyPr spcFirstLastPara="1" wrap="square" lIns="0" tIns="0" rIns="0" bIns="0" anchor="t" anchorCtr="0">
            <a:noAutofit/>
          </a:bodyPr>
          <a:lstStyle/>
          <a:p>
            <a:pPr marL="0" marR="0" lvl="0" indent="0" algn="ctr" rtl="0">
              <a:lnSpc>
                <a:spcPct val="117573"/>
              </a:lnSpc>
              <a:spcBef>
                <a:spcPts val="0"/>
              </a:spcBef>
              <a:spcAft>
                <a:spcPts val="0"/>
              </a:spcAft>
              <a:buClr>
                <a:srgbClr val="333333"/>
              </a:buClr>
              <a:buSzPts val="3750"/>
              <a:buFont typeface="Trocchi"/>
              <a:buNone/>
            </a:pPr>
            <a:r>
              <a:rPr lang="en-US" sz="3750" b="0" i="0" u="none" strike="noStrike" cap="none">
                <a:solidFill>
                  <a:srgbClr val="333333"/>
                </a:solidFill>
                <a:latin typeface="Trocchi"/>
                <a:ea typeface="Trocchi"/>
                <a:cs typeface="Trocchi"/>
                <a:sym typeface="Trocchi"/>
              </a:rPr>
              <a:t>Created by</a:t>
            </a:r>
            <a:endParaRPr sz="1800" b="0" i="0" u="none" strike="noStrike" cap="none">
              <a:solidFill>
                <a:schemeClr val="dk1"/>
              </a:solidFill>
              <a:latin typeface="Arial"/>
              <a:ea typeface="Arial"/>
              <a:cs typeface="Arial"/>
              <a:sym typeface="Arial"/>
            </a:endParaRPr>
          </a:p>
        </p:txBody>
      </p:sp>
      <p:pic>
        <p:nvPicPr>
          <p:cNvPr id="25" name="Google Shape;25;p4" descr="preencoded.png"/>
          <p:cNvPicPr preferRelativeResize="0"/>
          <p:nvPr/>
        </p:nvPicPr>
        <p:blipFill rotWithShape="1">
          <a:blip r:embed="rId3">
            <a:alphaModFix/>
          </a:blip>
          <a:srcRect t="21875" b="21874"/>
          <a:stretch/>
        </p:blipFill>
        <p:spPr>
          <a:xfrm>
            <a:off x="4904149" y="2441361"/>
            <a:ext cx="2380655" cy="2380655"/>
          </a:xfrm>
          <a:prstGeom prst="ellipse">
            <a:avLst/>
          </a:prstGeom>
          <a:noFill/>
          <a:ln>
            <a:noFill/>
          </a:ln>
        </p:spPr>
      </p:pic>
      <p:sp>
        <p:nvSpPr>
          <p:cNvPr id="26" name="Google Shape;26;p4"/>
          <p:cNvSpPr/>
          <p:nvPr/>
        </p:nvSpPr>
        <p:spPr>
          <a:xfrm>
            <a:off x="4904149" y="2441361"/>
            <a:ext cx="2380655" cy="2380655"/>
          </a:xfrm>
          <a:prstGeom prst="ellipse">
            <a:avLst/>
          </a:prstGeom>
          <a:noFill/>
          <a:ln w="25400" cap="flat" cmpd="sng">
            <a:solidFill>
              <a:srgbClr val="00A0B0"/>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3999500" y="4948488"/>
            <a:ext cx="4189952" cy="511990"/>
          </a:xfrm>
          <a:prstGeom prst="rect">
            <a:avLst/>
          </a:prstGeom>
          <a:noFill/>
          <a:ln>
            <a:noFill/>
          </a:ln>
        </p:spPr>
        <p:txBody>
          <a:bodyPr spcFirstLastPara="1" wrap="square" lIns="0" tIns="0" rIns="0" bIns="0" anchor="t" anchorCtr="0">
            <a:noAutofit/>
          </a:bodyPr>
          <a:lstStyle/>
          <a:p>
            <a:pPr marL="0" marR="0" lvl="0" indent="0" algn="ctr" rtl="0">
              <a:lnSpc>
                <a:spcPct val="140000"/>
              </a:lnSpc>
              <a:spcBef>
                <a:spcPts val="0"/>
              </a:spcBef>
              <a:spcAft>
                <a:spcPts val="0"/>
              </a:spcAft>
              <a:buClr>
                <a:srgbClr val="333333"/>
              </a:buClr>
              <a:buSzPts val="1440"/>
              <a:buFont typeface="Montserrat"/>
              <a:buNone/>
            </a:pPr>
            <a:r>
              <a:rPr lang="en-US" sz="1440" b="0" i="0" u="none" strike="noStrike" cap="none">
                <a:solidFill>
                  <a:srgbClr val="333333"/>
                </a:solidFill>
                <a:latin typeface="Montserrat"/>
                <a:ea typeface="Montserrat"/>
                <a:cs typeface="Montserrat"/>
                <a:sym typeface="Montserrat"/>
              </a:rPr>
              <a:t>Asmaa Shehata</a:t>
            </a:r>
            <a:br>
              <a:rPr lang="en-US" sz="1440" b="0" i="0" u="none" strike="noStrike" cap="none">
                <a:solidFill>
                  <a:srgbClr val="333333"/>
                </a:solidFill>
                <a:latin typeface="Montserrat"/>
                <a:ea typeface="Montserrat"/>
                <a:cs typeface="Montserrat"/>
                <a:sym typeface="Montserrat"/>
              </a:rPr>
            </a:br>
            <a:r>
              <a:rPr lang="en-US" sz="1440" b="0" i="0" u="none" strike="noStrike" cap="none">
                <a:solidFill>
                  <a:srgbClr val="333333"/>
                </a:solidFill>
                <a:latin typeface="Montserrat"/>
                <a:ea typeface="Montserrat"/>
                <a:cs typeface="Montserrat"/>
                <a:sym typeface="Montserrat"/>
              </a:rPr>
              <a:t>ALX -Track Software Engineering -C16</a:t>
            </a: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A0B0"/>
        </a:solidFill>
        <a:effectLst/>
      </p:bgPr>
    </p:bg>
    <p:spTree>
      <p:nvGrpSpPr>
        <p:cNvPr id="1" name="Shape 32"/>
        <p:cNvGrpSpPr/>
        <p:nvPr/>
      </p:nvGrpSpPr>
      <p:grpSpPr>
        <a:xfrm>
          <a:off x="0" y="0"/>
          <a:ext cx="0" cy="0"/>
          <a:chOff x="0" y="0"/>
          <a:chExt cx="0" cy="0"/>
        </a:xfrm>
      </p:grpSpPr>
      <p:pic>
        <p:nvPicPr>
          <p:cNvPr id="33" name="Google Shape;33;p5" descr="preencoded.png"/>
          <p:cNvPicPr preferRelativeResize="0"/>
          <p:nvPr/>
        </p:nvPicPr>
        <p:blipFill rotWithShape="1">
          <a:blip r:embed="rId3">
            <a:alphaModFix/>
          </a:blip>
          <a:srcRect l="18280" r="18279" b="4839"/>
          <a:stretch/>
        </p:blipFill>
        <p:spPr>
          <a:xfrm>
            <a:off x="476131" y="618970"/>
            <a:ext cx="5618345" cy="5618345"/>
          </a:xfrm>
          <a:prstGeom prst="ellipse">
            <a:avLst/>
          </a:prstGeom>
          <a:noFill/>
          <a:ln>
            <a:noFill/>
          </a:ln>
        </p:spPr>
      </p:pic>
      <p:sp>
        <p:nvSpPr>
          <p:cNvPr id="34" name="Google Shape;34;p5"/>
          <p:cNvSpPr/>
          <p:nvPr/>
        </p:nvSpPr>
        <p:spPr>
          <a:xfrm>
            <a:off x="476131" y="618970"/>
            <a:ext cx="5618345" cy="5618345"/>
          </a:xfrm>
          <a:prstGeom prst="ellipse">
            <a:avLst/>
          </a:prstGeom>
          <a:noFill/>
          <a:ln w="254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a:off x="6570607" y="705641"/>
            <a:ext cx="5656436" cy="5438606"/>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Clr>
                <a:srgbClr val="ECECEC"/>
              </a:buClr>
              <a:buSzPts val="2550"/>
              <a:buFont typeface="Montserrat"/>
              <a:buNone/>
            </a:pPr>
            <a:r>
              <a:rPr lang="en-US" sz="2550" b="0" i="0" u="none" strike="noStrike" cap="none">
                <a:solidFill>
                  <a:srgbClr val="ECECEC"/>
                </a:solidFill>
                <a:latin typeface="Montserrat"/>
                <a:ea typeface="Montserrat"/>
                <a:cs typeface="Montserrat"/>
                <a:sym typeface="Montserrat"/>
              </a:rPr>
              <a:t>Utilizing email to track employee vacations frequently leads to confusion, errors, and operational inefficiencies, disrupting workflow and decreasing employee satisfaction. This is precisely why we've developed the Vacation Tracker web application, empowering employees to effortlessly monitor their vacation time.</a:t>
            </a: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0"/>
        <p:cNvGrpSpPr/>
        <p:nvPr/>
      </p:nvGrpSpPr>
      <p:grpSpPr>
        <a:xfrm>
          <a:off x="0" y="0"/>
          <a:ext cx="0" cy="0"/>
          <a:chOff x="0" y="0"/>
          <a:chExt cx="0" cy="0"/>
        </a:xfrm>
      </p:grpSpPr>
      <p:sp>
        <p:nvSpPr>
          <p:cNvPr id="41" name="Google Shape;41;p6"/>
          <p:cNvSpPr/>
          <p:nvPr/>
        </p:nvSpPr>
        <p:spPr>
          <a:xfrm>
            <a:off x="0" y="374730"/>
            <a:ext cx="12188952" cy="559826"/>
          </a:xfrm>
          <a:prstGeom prst="rect">
            <a:avLst/>
          </a:prstGeom>
          <a:noFill/>
          <a:ln>
            <a:noFill/>
          </a:ln>
        </p:spPr>
        <p:txBody>
          <a:bodyPr spcFirstLastPara="1" wrap="square" lIns="0" tIns="0" rIns="0" bIns="0" anchor="t" anchorCtr="0">
            <a:noAutofit/>
          </a:bodyPr>
          <a:lstStyle/>
          <a:p>
            <a:pPr marL="0" marR="0" lvl="0" indent="0" algn="ctr" rtl="0">
              <a:lnSpc>
                <a:spcPct val="117573"/>
              </a:lnSpc>
              <a:spcBef>
                <a:spcPts val="0"/>
              </a:spcBef>
              <a:spcAft>
                <a:spcPts val="0"/>
              </a:spcAft>
              <a:buClr>
                <a:srgbClr val="333333"/>
              </a:buClr>
              <a:buSzPts val="3750"/>
              <a:buFont typeface="Trocchi"/>
              <a:buNone/>
            </a:pPr>
            <a:r>
              <a:rPr lang="en-US" sz="3750" b="0" i="0" u="none" strike="noStrike" cap="none">
                <a:solidFill>
                  <a:srgbClr val="333333"/>
                </a:solidFill>
                <a:latin typeface="Trocchi"/>
                <a:ea typeface="Trocchi"/>
                <a:cs typeface="Trocchi"/>
                <a:sym typeface="Trocchi"/>
              </a:rPr>
              <a:t>Technology &amp; Architecture</a:t>
            </a:r>
            <a:endParaRPr sz="1800" b="0" i="0" u="none" strike="noStrike" cap="none">
              <a:solidFill>
                <a:schemeClr val="dk1"/>
              </a:solidFill>
              <a:latin typeface="Arial"/>
              <a:ea typeface="Arial"/>
              <a:cs typeface="Arial"/>
              <a:sym typeface="Arial"/>
            </a:endParaRPr>
          </a:p>
        </p:txBody>
      </p:sp>
      <p:sp>
        <p:nvSpPr>
          <p:cNvPr id="42" name="Google Shape;42;p6"/>
          <p:cNvSpPr/>
          <p:nvPr/>
        </p:nvSpPr>
        <p:spPr>
          <a:xfrm>
            <a:off x="476131" y="2775843"/>
            <a:ext cx="2094976" cy="2094976"/>
          </a:xfrm>
          <a:prstGeom prst="ellipse">
            <a:avLst/>
          </a:prstGeom>
          <a:solidFill>
            <a:srgbClr val="00A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 name="Google Shape;43;p6" descr="preencoded.png"/>
          <p:cNvPicPr preferRelativeResize="0"/>
          <p:nvPr/>
        </p:nvPicPr>
        <p:blipFill rotWithShape="1">
          <a:blip r:embed="rId3">
            <a:alphaModFix/>
          </a:blip>
          <a:srcRect l="16323" r="16323"/>
          <a:stretch/>
        </p:blipFill>
        <p:spPr>
          <a:xfrm>
            <a:off x="476131" y="2775843"/>
            <a:ext cx="2094976" cy="2094976"/>
          </a:xfrm>
          <a:prstGeom prst="ellipse">
            <a:avLst/>
          </a:prstGeom>
          <a:noFill/>
          <a:ln>
            <a:noFill/>
          </a:ln>
        </p:spPr>
      </p:pic>
      <p:sp>
        <p:nvSpPr>
          <p:cNvPr id="44" name="Google Shape;44;p6"/>
          <p:cNvSpPr/>
          <p:nvPr/>
        </p:nvSpPr>
        <p:spPr>
          <a:xfrm>
            <a:off x="371382" y="4997292"/>
            <a:ext cx="2304474" cy="255995"/>
          </a:xfrm>
          <a:prstGeom prst="rect">
            <a:avLst/>
          </a:prstGeom>
          <a:noFill/>
          <a:ln>
            <a:noFill/>
          </a:ln>
        </p:spPr>
        <p:txBody>
          <a:bodyPr spcFirstLastPara="1" wrap="square" lIns="0" tIns="0" rIns="0" bIns="0" anchor="t" anchorCtr="0">
            <a:noAutofit/>
          </a:bodyPr>
          <a:lstStyle/>
          <a:p>
            <a:pPr marL="0" marR="0" lvl="0" indent="0" algn="ctr" rtl="0">
              <a:lnSpc>
                <a:spcPct val="140000"/>
              </a:lnSpc>
              <a:spcBef>
                <a:spcPts val="0"/>
              </a:spcBef>
              <a:spcAft>
                <a:spcPts val="0"/>
              </a:spcAft>
              <a:buClr>
                <a:srgbClr val="333333"/>
              </a:buClr>
              <a:buSzPts val="1440"/>
              <a:buFont typeface="Montserrat"/>
              <a:buNone/>
            </a:pPr>
            <a:r>
              <a:rPr lang="en-US" sz="1440" b="0" i="0" u="none" strike="noStrike" cap="none">
                <a:solidFill>
                  <a:srgbClr val="333333"/>
                </a:solidFill>
                <a:latin typeface="Montserrat"/>
                <a:ea typeface="Montserrat"/>
                <a:cs typeface="Montserrat"/>
                <a:sym typeface="Montserrat"/>
              </a:rPr>
              <a:t>Backend </a:t>
            </a:r>
            <a:endParaRPr sz="1800" b="0" i="0" u="none" strike="noStrike" cap="none">
              <a:solidFill>
                <a:schemeClr val="dk1"/>
              </a:solidFill>
              <a:latin typeface="Arial"/>
              <a:ea typeface="Arial"/>
              <a:cs typeface="Arial"/>
              <a:sym typeface="Arial"/>
            </a:endParaRPr>
          </a:p>
        </p:txBody>
      </p:sp>
      <p:sp>
        <p:nvSpPr>
          <p:cNvPr id="45" name="Google Shape;45;p6"/>
          <p:cNvSpPr/>
          <p:nvPr/>
        </p:nvSpPr>
        <p:spPr>
          <a:xfrm>
            <a:off x="2761559" y="2775843"/>
            <a:ext cx="2094976" cy="2094976"/>
          </a:xfrm>
          <a:prstGeom prst="ellipse">
            <a:avLst/>
          </a:prstGeom>
          <a:solidFill>
            <a:srgbClr val="00A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6" name="Google Shape;46;p6" descr="preencoded.png"/>
          <p:cNvPicPr preferRelativeResize="0"/>
          <p:nvPr/>
        </p:nvPicPr>
        <p:blipFill rotWithShape="1">
          <a:blip r:embed="rId4">
            <a:alphaModFix/>
          </a:blip>
          <a:srcRect l="16323" r="16323"/>
          <a:stretch/>
        </p:blipFill>
        <p:spPr>
          <a:xfrm>
            <a:off x="2761559" y="2775843"/>
            <a:ext cx="2094976" cy="2094976"/>
          </a:xfrm>
          <a:prstGeom prst="ellipse">
            <a:avLst/>
          </a:prstGeom>
          <a:noFill/>
          <a:ln>
            <a:noFill/>
          </a:ln>
        </p:spPr>
      </p:pic>
      <p:sp>
        <p:nvSpPr>
          <p:cNvPr id="47" name="Google Shape;47;p6"/>
          <p:cNvSpPr/>
          <p:nvPr/>
        </p:nvSpPr>
        <p:spPr>
          <a:xfrm>
            <a:off x="2656811" y="4997292"/>
            <a:ext cx="2304474" cy="255995"/>
          </a:xfrm>
          <a:prstGeom prst="rect">
            <a:avLst/>
          </a:prstGeom>
          <a:noFill/>
          <a:ln>
            <a:noFill/>
          </a:ln>
        </p:spPr>
        <p:txBody>
          <a:bodyPr spcFirstLastPara="1" wrap="square" lIns="0" tIns="0" rIns="0" bIns="0" anchor="t" anchorCtr="0">
            <a:noAutofit/>
          </a:bodyPr>
          <a:lstStyle/>
          <a:p>
            <a:pPr marL="0" marR="0" lvl="0" indent="0" algn="ctr" rtl="0">
              <a:lnSpc>
                <a:spcPct val="140000"/>
              </a:lnSpc>
              <a:spcBef>
                <a:spcPts val="0"/>
              </a:spcBef>
              <a:spcAft>
                <a:spcPts val="0"/>
              </a:spcAft>
              <a:buClr>
                <a:srgbClr val="333333"/>
              </a:buClr>
              <a:buSzPts val="1440"/>
              <a:buFont typeface="Montserrat"/>
              <a:buNone/>
            </a:pPr>
            <a:r>
              <a:rPr lang="en-US" sz="1440" b="0" i="0" u="none" strike="noStrike" cap="none">
                <a:solidFill>
                  <a:srgbClr val="333333"/>
                </a:solidFill>
                <a:latin typeface="Montserrat"/>
                <a:ea typeface="Montserrat"/>
                <a:cs typeface="Montserrat"/>
                <a:sym typeface="Montserrat"/>
              </a:rPr>
              <a:t>Data Base</a:t>
            </a:r>
            <a:endParaRPr sz="1800" b="0" i="0" u="none" strike="noStrike" cap="none">
              <a:solidFill>
                <a:schemeClr val="dk1"/>
              </a:solidFill>
              <a:latin typeface="Arial"/>
              <a:ea typeface="Arial"/>
              <a:cs typeface="Arial"/>
              <a:sym typeface="Arial"/>
            </a:endParaRPr>
          </a:p>
        </p:txBody>
      </p:sp>
      <p:sp>
        <p:nvSpPr>
          <p:cNvPr id="48" name="Google Shape;48;p6"/>
          <p:cNvSpPr/>
          <p:nvPr/>
        </p:nvSpPr>
        <p:spPr>
          <a:xfrm>
            <a:off x="5046988" y="2775843"/>
            <a:ext cx="2094976" cy="2094976"/>
          </a:xfrm>
          <a:prstGeom prst="ellipse">
            <a:avLst/>
          </a:prstGeom>
          <a:solidFill>
            <a:srgbClr val="00A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 name="Google Shape;49;p6" descr="preencoded.png"/>
          <p:cNvPicPr preferRelativeResize="0"/>
          <p:nvPr/>
        </p:nvPicPr>
        <p:blipFill rotWithShape="1">
          <a:blip r:embed="rId5">
            <a:alphaModFix/>
          </a:blip>
          <a:srcRect l="21875" r="21874"/>
          <a:stretch/>
        </p:blipFill>
        <p:spPr>
          <a:xfrm>
            <a:off x="5046988" y="2775843"/>
            <a:ext cx="2094976" cy="2094976"/>
          </a:xfrm>
          <a:prstGeom prst="ellipse">
            <a:avLst/>
          </a:prstGeom>
          <a:noFill/>
          <a:ln>
            <a:noFill/>
          </a:ln>
        </p:spPr>
      </p:pic>
      <p:sp>
        <p:nvSpPr>
          <p:cNvPr id="50" name="Google Shape;50;p6"/>
          <p:cNvSpPr/>
          <p:nvPr/>
        </p:nvSpPr>
        <p:spPr>
          <a:xfrm>
            <a:off x="4942239" y="4997292"/>
            <a:ext cx="2304474" cy="255995"/>
          </a:xfrm>
          <a:prstGeom prst="rect">
            <a:avLst/>
          </a:prstGeom>
          <a:noFill/>
          <a:ln>
            <a:noFill/>
          </a:ln>
        </p:spPr>
        <p:txBody>
          <a:bodyPr spcFirstLastPara="1" wrap="square" lIns="0" tIns="0" rIns="0" bIns="0" anchor="t" anchorCtr="0">
            <a:noAutofit/>
          </a:bodyPr>
          <a:lstStyle/>
          <a:p>
            <a:pPr marL="0" marR="0" lvl="0" indent="0" algn="ctr" rtl="0">
              <a:lnSpc>
                <a:spcPct val="140000"/>
              </a:lnSpc>
              <a:spcBef>
                <a:spcPts val="0"/>
              </a:spcBef>
              <a:spcAft>
                <a:spcPts val="0"/>
              </a:spcAft>
              <a:buClr>
                <a:srgbClr val="333333"/>
              </a:buClr>
              <a:buSzPts val="1440"/>
              <a:buFont typeface="Montserrat"/>
              <a:buNone/>
            </a:pPr>
            <a:r>
              <a:rPr lang="en-US" sz="1440" b="0" i="0" u="none" strike="noStrike" cap="none">
                <a:solidFill>
                  <a:srgbClr val="333333"/>
                </a:solidFill>
                <a:latin typeface="Montserrat"/>
                <a:ea typeface="Montserrat"/>
                <a:cs typeface="Montserrat"/>
                <a:sym typeface="Montserrat"/>
              </a:rPr>
              <a:t>Flask Web Frame work</a:t>
            </a:r>
            <a:endParaRPr sz="1800" b="0" i="0" u="none" strike="noStrike" cap="none">
              <a:solidFill>
                <a:schemeClr val="dk1"/>
              </a:solidFill>
              <a:latin typeface="Arial"/>
              <a:ea typeface="Arial"/>
              <a:cs typeface="Arial"/>
              <a:sym typeface="Arial"/>
            </a:endParaRPr>
          </a:p>
        </p:txBody>
      </p:sp>
      <p:sp>
        <p:nvSpPr>
          <p:cNvPr id="51" name="Google Shape;51;p6"/>
          <p:cNvSpPr/>
          <p:nvPr/>
        </p:nvSpPr>
        <p:spPr>
          <a:xfrm>
            <a:off x="7332416" y="2775843"/>
            <a:ext cx="2094976" cy="2094976"/>
          </a:xfrm>
          <a:prstGeom prst="ellipse">
            <a:avLst/>
          </a:prstGeom>
          <a:solidFill>
            <a:srgbClr val="00A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2" name="Google Shape;52;p6" descr="preencoded.png"/>
          <p:cNvPicPr preferRelativeResize="0"/>
          <p:nvPr/>
        </p:nvPicPr>
        <p:blipFill rotWithShape="1">
          <a:blip r:embed="rId6">
            <a:alphaModFix/>
          </a:blip>
          <a:srcRect/>
          <a:stretch/>
        </p:blipFill>
        <p:spPr>
          <a:xfrm>
            <a:off x="7332416" y="2775843"/>
            <a:ext cx="2094976" cy="2094976"/>
          </a:xfrm>
          <a:prstGeom prst="ellipse">
            <a:avLst/>
          </a:prstGeom>
          <a:noFill/>
          <a:ln>
            <a:noFill/>
          </a:ln>
        </p:spPr>
      </p:pic>
      <p:sp>
        <p:nvSpPr>
          <p:cNvPr id="53" name="Google Shape;53;p6"/>
          <p:cNvSpPr/>
          <p:nvPr/>
        </p:nvSpPr>
        <p:spPr>
          <a:xfrm>
            <a:off x="7227668" y="4997292"/>
            <a:ext cx="2304474" cy="255995"/>
          </a:xfrm>
          <a:prstGeom prst="rect">
            <a:avLst/>
          </a:prstGeom>
          <a:noFill/>
          <a:ln>
            <a:noFill/>
          </a:ln>
        </p:spPr>
        <p:txBody>
          <a:bodyPr spcFirstLastPara="1" wrap="square" lIns="0" tIns="0" rIns="0" bIns="0" anchor="t" anchorCtr="0">
            <a:noAutofit/>
          </a:bodyPr>
          <a:lstStyle/>
          <a:p>
            <a:pPr marL="0" marR="0" lvl="0" indent="0" algn="ctr" rtl="0">
              <a:lnSpc>
                <a:spcPct val="140000"/>
              </a:lnSpc>
              <a:spcBef>
                <a:spcPts val="0"/>
              </a:spcBef>
              <a:spcAft>
                <a:spcPts val="0"/>
              </a:spcAft>
              <a:buClr>
                <a:srgbClr val="333333"/>
              </a:buClr>
              <a:buSzPts val="1440"/>
              <a:buFont typeface="Montserrat"/>
              <a:buNone/>
            </a:pPr>
            <a:r>
              <a:rPr lang="en-US" sz="1440" b="0" i="0" u="none" strike="noStrike" cap="none">
                <a:solidFill>
                  <a:srgbClr val="333333"/>
                </a:solidFill>
                <a:latin typeface="Montserrat"/>
                <a:ea typeface="Montserrat"/>
                <a:cs typeface="Montserrat"/>
                <a:sym typeface="Montserrat"/>
              </a:rPr>
              <a:t>RESTFUL Api</a:t>
            </a:r>
            <a:endParaRPr sz="1800" b="0" i="0" u="none" strike="noStrike" cap="none">
              <a:solidFill>
                <a:schemeClr val="dk1"/>
              </a:solidFill>
              <a:latin typeface="Arial"/>
              <a:ea typeface="Arial"/>
              <a:cs typeface="Arial"/>
              <a:sym typeface="Arial"/>
            </a:endParaRPr>
          </a:p>
        </p:txBody>
      </p:sp>
      <p:sp>
        <p:nvSpPr>
          <p:cNvPr id="54" name="Google Shape;54;p6"/>
          <p:cNvSpPr/>
          <p:nvPr/>
        </p:nvSpPr>
        <p:spPr>
          <a:xfrm>
            <a:off x="9617845" y="2775843"/>
            <a:ext cx="2094976" cy="2094976"/>
          </a:xfrm>
          <a:prstGeom prst="ellipse">
            <a:avLst/>
          </a:prstGeom>
          <a:solidFill>
            <a:srgbClr val="00A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5" name="Google Shape;55;p6" descr="preencoded.png"/>
          <p:cNvPicPr preferRelativeResize="0"/>
          <p:nvPr/>
        </p:nvPicPr>
        <p:blipFill rotWithShape="1">
          <a:blip r:embed="rId7">
            <a:alphaModFix/>
          </a:blip>
          <a:srcRect l="8008" r="8008"/>
          <a:stretch/>
        </p:blipFill>
        <p:spPr>
          <a:xfrm>
            <a:off x="9617845" y="2775843"/>
            <a:ext cx="2094976" cy="2094976"/>
          </a:xfrm>
          <a:prstGeom prst="ellipse">
            <a:avLst/>
          </a:prstGeom>
          <a:noFill/>
          <a:ln>
            <a:noFill/>
          </a:ln>
        </p:spPr>
      </p:pic>
      <p:sp>
        <p:nvSpPr>
          <p:cNvPr id="56" name="Google Shape;56;p6"/>
          <p:cNvSpPr/>
          <p:nvPr/>
        </p:nvSpPr>
        <p:spPr>
          <a:xfrm>
            <a:off x="9513096" y="4997292"/>
            <a:ext cx="2304474" cy="255995"/>
          </a:xfrm>
          <a:prstGeom prst="rect">
            <a:avLst/>
          </a:prstGeom>
          <a:noFill/>
          <a:ln>
            <a:noFill/>
          </a:ln>
        </p:spPr>
        <p:txBody>
          <a:bodyPr spcFirstLastPara="1" wrap="square" lIns="0" tIns="0" rIns="0" bIns="0" anchor="t" anchorCtr="0">
            <a:noAutofit/>
          </a:bodyPr>
          <a:lstStyle/>
          <a:p>
            <a:pPr marL="0" marR="0" lvl="0" indent="0" algn="ctr" rtl="0">
              <a:lnSpc>
                <a:spcPct val="140000"/>
              </a:lnSpc>
              <a:spcBef>
                <a:spcPts val="0"/>
              </a:spcBef>
              <a:spcAft>
                <a:spcPts val="0"/>
              </a:spcAft>
              <a:buClr>
                <a:srgbClr val="333333"/>
              </a:buClr>
              <a:buSzPts val="1440"/>
              <a:buFont typeface="Montserrat"/>
              <a:buNone/>
            </a:pPr>
            <a:r>
              <a:rPr lang="en-US" sz="1440" b="0" i="0" u="none" strike="noStrike" cap="none">
                <a:solidFill>
                  <a:srgbClr val="333333"/>
                </a:solidFill>
                <a:latin typeface="Montserrat"/>
                <a:ea typeface="Montserrat"/>
                <a:cs typeface="Montserrat"/>
                <a:sym typeface="Montserrat"/>
              </a:rPr>
              <a:t>Frontend: Bootstrap </a:t>
            </a:r>
            <a:endParaRPr sz="1800" b="0" i="0" u="none" strike="noStrike" cap="none">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1"/>
        <p:cNvGrpSpPr/>
        <p:nvPr/>
      </p:nvGrpSpPr>
      <p:grpSpPr>
        <a:xfrm>
          <a:off x="0" y="0"/>
          <a:ext cx="0" cy="0"/>
          <a:chOff x="0" y="0"/>
          <a:chExt cx="0" cy="0"/>
        </a:xfrm>
      </p:grpSpPr>
      <p:sp>
        <p:nvSpPr>
          <p:cNvPr id="62" name="Google Shape;62;p7"/>
          <p:cNvSpPr/>
          <p:nvPr/>
        </p:nvSpPr>
        <p:spPr>
          <a:xfrm>
            <a:off x="0" y="374730"/>
            <a:ext cx="12188952" cy="559826"/>
          </a:xfrm>
          <a:prstGeom prst="rect">
            <a:avLst/>
          </a:prstGeom>
          <a:noFill/>
          <a:ln>
            <a:noFill/>
          </a:ln>
        </p:spPr>
        <p:txBody>
          <a:bodyPr spcFirstLastPara="1" wrap="square" lIns="0" tIns="0" rIns="0" bIns="0" anchor="t" anchorCtr="0">
            <a:noAutofit/>
          </a:bodyPr>
          <a:lstStyle/>
          <a:p>
            <a:pPr marL="0" marR="0" lvl="0" indent="0" algn="ctr" rtl="0">
              <a:lnSpc>
                <a:spcPct val="117573"/>
              </a:lnSpc>
              <a:spcBef>
                <a:spcPts val="0"/>
              </a:spcBef>
              <a:spcAft>
                <a:spcPts val="0"/>
              </a:spcAft>
              <a:buClr>
                <a:srgbClr val="333333"/>
              </a:buClr>
              <a:buSzPts val="3750"/>
              <a:buFont typeface="Trocchi"/>
              <a:buNone/>
            </a:pPr>
            <a:r>
              <a:rPr lang="en-US" sz="3750" b="0" i="0" u="none" strike="noStrike" cap="none">
                <a:solidFill>
                  <a:srgbClr val="333333"/>
                </a:solidFill>
                <a:latin typeface="Trocchi"/>
                <a:ea typeface="Trocchi"/>
                <a:cs typeface="Trocchi"/>
                <a:sym typeface="Trocchi"/>
              </a:rPr>
              <a:t>Code Snippets</a:t>
            </a:r>
            <a:endParaRPr sz="1800" b="0" i="0" u="none" strike="noStrike" cap="none">
              <a:solidFill>
                <a:schemeClr val="dk1"/>
              </a:solidFill>
              <a:latin typeface="Arial"/>
              <a:ea typeface="Arial"/>
              <a:cs typeface="Arial"/>
              <a:sym typeface="Arial"/>
            </a:endParaRPr>
          </a:p>
        </p:txBody>
      </p:sp>
      <p:sp>
        <p:nvSpPr>
          <p:cNvPr id="63" name="Google Shape;63;p7"/>
          <p:cNvSpPr/>
          <p:nvPr/>
        </p:nvSpPr>
        <p:spPr>
          <a:xfrm>
            <a:off x="571357" y="1097779"/>
            <a:ext cx="8574999" cy="255995"/>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Clr>
                <a:srgbClr val="000000"/>
              </a:buClr>
              <a:buSzPts val="1440"/>
              <a:buFont typeface="Montserrat"/>
              <a:buNone/>
            </a:pPr>
            <a:r>
              <a:rPr lang="en-US" sz="1440" b="0" i="0" u="none" strike="noStrike" cap="none">
                <a:solidFill>
                  <a:srgbClr val="000000"/>
                </a:solidFill>
                <a:latin typeface="Montserrat"/>
                <a:ea typeface="Montserrat"/>
                <a:cs typeface="Montserrat"/>
                <a:sym typeface="Montserrat"/>
              </a:rPr>
              <a:t>DB storage.                                                               BaseModel</a:t>
            </a:r>
            <a:endParaRPr sz="1800" b="0" i="0" u="none" strike="noStrike" cap="none">
              <a:solidFill>
                <a:schemeClr val="dk1"/>
              </a:solidFill>
              <a:latin typeface="Arial"/>
              <a:ea typeface="Arial"/>
              <a:cs typeface="Arial"/>
              <a:sym typeface="Arial"/>
            </a:endParaRPr>
          </a:p>
        </p:txBody>
      </p:sp>
      <p:sp>
        <p:nvSpPr>
          <p:cNvPr id="64" name="Google Shape;64;p7"/>
          <p:cNvSpPr/>
          <p:nvPr/>
        </p:nvSpPr>
        <p:spPr>
          <a:xfrm>
            <a:off x="571357" y="1511418"/>
            <a:ext cx="8574999" cy="255995"/>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Clr>
                <a:srgbClr val="000000"/>
              </a:buClr>
              <a:buSzPts val="1440"/>
              <a:buFont typeface="Montserrat"/>
              <a:buNone/>
            </a:pPr>
            <a:r>
              <a:rPr lang="en-US" sz="1440" b="0" i="0" u="none" strike="noStrike" cap="none">
                <a:solidFill>
                  <a:srgbClr val="000000"/>
                </a:solidFill>
                <a:latin typeface="Montserrat"/>
                <a:ea typeface="Montserrat"/>
                <a:cs typeface="Montserrat"/>
                <a:sym typeface="Montserrat"/>
              </a:rPr>
              <a:t>                </a:t>
            </a:r>
            <a:endParaRPr sz="1800" b="0" i="0" u="none" strike="noStrike" cap="none">
              <a:solidFill>
                <a:schemeClr val="dk1"/>
              </a:solidFill>
              <a:latin typeface="Arial"/>
              <a:ea typeface="Arial"/>
              <a:cs typeface="Arial"/>
              <a:sym typeface="Arial"/>
            </a:endParaRPr>
          </a:p>
        </p:txBody>
      </p:sp>
      <p:sp>
        <p:nvSpPr>
          <p:cNvPr id="65" name="Google Shape;65;p7"/>
          <p:cNvSpPr/>
          <p:nvPr/>
        </p:nvSpPr>
        <p:spPr>
          <a:xfrm>
            <a:off x="6799172" y="1097779"/>
            <a:ext cx="5719203" cy="255995"/>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Clr>
                <a:srgbClr val="000000"/>
              </a:buClr>
              <a:buSzPts val="1440"/>
              <a:buFont typeface="Montserrat"/>
              <a:buNone/>
            </a:pPr>
            <a:r>
              <a:rPr lang="en-US" sz="1440" b="0" i="0" u="none" strike="noStrike" cap="none">
                <a:solidFill>
                  <a:srgbClr val="000000"/>
                </a:solidFill>
                <a:latin typeface="Montserrat"/>
                <a:ea typeface="Montserrat"/>
                <a:cs typeface="Montserrat"/>
                <a:sym typeface="Montserrat"/>
              </a:rPr>
              <a:t>app.py </a:t>
            </a:r>
            <a:endParaRPr sz="1800" b="0" i="0" u="none" strike="noStrike" cap="none">
              <a:solidFill>
                <a:schemeClr val="dk1"/>
              </a:solidFill>
              <a:latin typeface="Arial"/>
              <a:ea typeface="Arial"/>
              <a:cs typeface="Arial"/>
              <a:sym typeface="Arial"/>
            </a:endParaRPr>
          </a:p>
        </p:txBody>
      </p:sp>
      <p:pic>
        <p:nvPicPr>
          <p:cNvPr id="66" name="Google Shape;66;p7" descr="preencoded.png"/>
          <p:cNvPicPr preferRelativeResize="0"/>
          <p:nvPr/>
        </p:nvPicPr>
        <p:blipFill rotWithShape="1">
          <a:blip r:embed="rId3">
            <a:alphaModFix/>
          </a:blip>
          <a:srcRect/>
          <a:stretch/>
        </p:blipFill>
        <p:spPr>
          <a:xfrm>
            <a:off x="438040" y="1675981"/>
            <a:ext cx="3809047" cy="4402357"/>
          </a:xfrm>
          <a:prstGeom prst="rect">
            <a:avLst/>
          </a:prstGeom>
          <a:noFill/>
          <a:ln>
            <a:noFill/>
          </a:ln>
        </p:spPr>
      </p:pic>
      <p:pic>
        <p:nvPicPr>
          <p:cNvPr id="67" name="Google Shape;67;p7" descr="preencoded.png"/>
          <p:cNvPicPr preferRelativeResize="0"/>
          <p:nvPr/>
        </p:nvPicPr>
        <p:blipFill rotWithShape="1">
          <a:blip r:embed="rId4">
            <a:alphaModFix/>
          </a:blip>
          <a:srcRect t="2321" b="2320"/>
          <a:stretch/>
        </p:blipFill>
        <p:spPr>
          <a:xfrm>
            <a:off x="4399450" y="1599800"/>
            <a:ext cx="3809047" cy="4478538"/>
          </a:xfrm>
          <a:prstGeom prst="rect">
            <a:avLst/>
          </a:prstGeom>
          <a:noFill/>
          <a:ln>
            <a:noFill/>
          </a:ln>
        </p:spPr>
      </p:pic>
      <p:pic>
        <p:nvPicPr>
          <p:cNvPr id="68" name="Google Shape;68;p7" descr="preencoded.png"/>
          <p:cNvPicPr preferRelativeResize="0"/>
          <p:nvPr/>
        </p:nvPicPr>
        <p:blipFill rotWithShape="1">
          <a:blip r:embed="rId5">
            <a:alphaModFix/>
          </a:blip>
          <a:srcRect/>
          <a:stretch/>
        </p:blipFill>
        <p:spPr>
          <a:xfrm>
            <a:off x="8379905" y="1540822"/>
            <a:ext cx="3809047" cy="459649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3"/>
        <p:cNvGrpSpPr/>
        <p:nvPr/>
      </p:nvGrpSpPr>
      <p:grpSpPr>
        <a:xfrm>
          <a:off x="0" y="0"/>
          <a:ext cx="0" cy="0"/>
          <a:chOff x="0" y="0"/>
          <a:chExt cx="0" cy="0"/>
        </a:xfrm>
      </p:grpSpPr>
      <p:sp>
        <p:nvSpPr>
          <p:cNvPr id="74" name="Google Shape;74;p8"/>
          <p:cNvSpPr/>
          <p:nvPr/>
        </p:nvSpPr>
        <p:spPr>
          <a:xfrm>
            <a:off x="0" y="374730"/>
            <a:ext cx="12188952" cy="559826"/>
          </a:xfrm>
          <a:prstGeom prst="rect">
            <a:avLst/>
          </a:prstGeom>
          <a:noFill/>
          <a:ln>
            <a:noFill/>
          </a:ln>
        </p:spPr>
        <p:txBody>
          <a:bodyPr spcFirstLastPara="1" wrap="square" lIns="0" tIns="0" rIns="0" bIns="0" anchor="t" anchorCtr="0">
            <a:noAutofit/>
          </a:bodyPr>
          <a:lstStyle/>
          <a:p>
            <a:pPr marL="0" marR="0" lvl="0" indent="0" algn="ctr" rtl="0">
              <a:lnSpc>
                <a:spcPct val="117573"/>
              </a:lnSpc>
              <a:spcBef>
                <a:spcPts val="0"/>
              </a:spcBef>
              <a:spcAft>
                <a:spcPts val="0"/>
              </a:spcAft>
              <a:buClr>
                <a:srgbClr val="333333"/>
              </a:buClr>
              <a:buSzPts val="3750"/>
              <a:buFont typeface="Trocchi"/>
              <a:buNone/>
            </a:pPr>
            <a:r>
              <a:rPr lang="en-US" sz="3750" b="0" i="0" u="none" strike="noStrike" cap="none">
                <a:solidFill>
                  <a:srgbClr val="333333"/>
                </a:solidFill>
                <a:latin typeface="Trocchi"/>
                <a:ea typeface="Trocchi"/>
                <a:cs typeface="Trocchi"/>
                <a:sym typeface="Trocchi"/>
              </a:rPr>
              <a:t>Benefits of the vacation tracker application</a:t>
            </a:r>
            <a:endParaRPr sz="1800" b="0" i="0" u="none" strike="noStrike" cap="none">
              <a:solidFill>
                <a:schemeClr val="dk1"/>
              </a:solidFill>
              <a:latin typeface="Arial"/>
              <a:ea typeface="Arial"/>
              <a:cs typeface="Arial"/>
              <a:sym typeface="Arial"/>
            </a:endParaRPr>
          </a:p>
        </p:txBody>
      </p:sp>
      <p:pic>
        <p:nvPicPr>
          <p:cNvPr id="75" name="Google Shape;75;p8" descr="preencoded.png"/>
          <p:cNvPicPr preferRelativeResize="0"/>
          <p:nvPr/>
        </p:nvPicPr>
        <p:blipFill rotWithShape="1">
          <a:blip r:embed="rId3">
            <a:alphaModFix/>
          </a:blip>
          <a:srcRect l="252" t="-49694" r="252" b="-49694"/>
          <a:stretch/>
        </p:blipFill>
        <p:spPr>
          <a:xfrm>
            <a:off x="476131" y="1590277"/>
            <a:ext cx="4780355" cy="4789877"/>
          </a:xfrm>
          <a:prstGeom prst="rect">
            <a:avLst/>
          </a:prstGeom>
          <a:noFill/>
          <a:ln>
            <a:noFill/>
          </a:ln>
        </p:spPr>
      </p:pic>
      <p:sp>
        <p:nvSpPr>
          <p:cNvPr id="76" name="Google Shape;76;p8"/>
          <p:cNvSpPr/>
          <p:nvPr/>
        </p:nvSpPr>
        <p:spPr>
          <a:xfrm>
            <a:off x="476131" y="1590277"/>
            <a:ext cx="4780355" cy="4789877"/>
          </a:xfrm>
          <a:prstGeom prst="roundRect">
            <a:avLst>
              <a:gd name="adj" fmla="val 1913"/>
            </a:avLst>
          </a:prstGeom>
          <a:noFill/>
          <a:ln w="25400" cap="flat" cmpd="sng">
            <a:solidFill>
              <a:srgbClr val="E6F6F7"/>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5732616" y="2228293"/>
            <a:ext cx="6578225" cy="1066533"/>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Clr>
                <a:srgbClr val="000000"/>
              </a:buClr>
              <a:buSzPts val="1500"/>
              <a:buFont typeface="Montserrat"/>
              <a:buNone/>
            </a:pPr>
            <a:r>
              <a:rPr lang="en-US" sz="1500" b="1" i="0" u="none" strike="noStrike" cap="none">
                <a:solidFill>
                  <a:srgbClr val="000000"/>
                </a:solidFill>
                <a:latin typeface="Montserrat"/>
                <a:ea typeface="Montserrat"/>
                <a:cs typeface="Montserrat"/>
                <a:sym typeface="Montserrat"/>
              </a:rPr>
              <a:t>Streamlined Process</a:t>
            </a:r>
            <a:r>
              <a:rPr lang="en-US" sz="1500" b="0" i="0" u="none" strike="noStrike" cap="none">
                <a:solidFill>
                  <a:srgbClr val="000000"/>
                </a:solidFill>
                <a:latin typeface="Montserrat"/>
                <a:ea typeface="Montserrat"/>
                <a:cs typeface="Montserrat"/>
                <a:sym typeface="Montserrat"/>
              </a:rPr>
              <a:t>: The app automates and centralizes the vacation request process, eliminating the need for manual paperwork or email chains. This streamlines operations and saves time for both employees and managers.</a:t>
            </a:r>
            <a:endParaRPr sz="1800" b="0" i="0" u="none" strike="noStrike" cap="none">
              <a:solidFill>
                <a:schemeClr val="dk1"/>
              </a:solidFill>
              <a:latin typeface="Arial"/>
              <a:ea typeface="Arial"/>
              <a:cs typeface="Arial"/>
              <a:sym typeface="Arial"/>
            </a:endParaRPr>
          </a:p>
        </p:txBody>
      </p:sp>
      <p:sp>
        <p:nvSpPr>
          <p:cNvPr id="78" name="Google Shape;78;p8"/>
          <p:cNvSpPr/>
          <p:nvPr/>
        </p:nvSpPr>
        <p:spPr>
          <a:xfrm>
            <a:off x="5732616" y="3447188"/>
            <a:ext cx="6578225" cy="1066533"/>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Clr>
                <a:srgbClr val="000000"/>
              </a:buClr>
              <a:buSzPts val="1500"/>
              <a:buFont typeface="Montserrat"/>
              <a:buNone/>
            </a:pPr>
            <a:r>
              <a:rPr lang="en-US" sz="1500" b="1" i="0" u="none" strike="noStrike" cap="none" dirty="0">
                <a:solidFill>
                  <a:srgbClr val="000000"/>
                </a:solidFill>
                <a:latin typeface="Montserrat"/>
                <a:ea typeface="Montserrat"/>
                <a:cs typeface="Montserrat"/>
                <a:sym typeface="Montserrat"/>
              </a:rPr>
              <a:t>Reduced Errors</a:t>
            </a:r>
            <a:r>
              <a:rPr lang="en-US" sz="1500" b="0" i="0" u="none" strike="noStrike" cap="none" dirty="0">
                <a:solidFill>
                  <a:srgbClr val="000000"/>
                </a:solidFill>
                <a:latin typeface="Montserrat"/>
                <a:ea typeface="Montserrat"/>
                <a:cs typeface="Montserrat"/>
                <a:sym typeface="Montserrat"/>
              </a:rPr>
              <a:t>: By standardizing the vacation request process and eliminating manual data entry, the app reduces the risk of errors such as double bookings or incorrect vacation balances.</a:t>
            </a:r>
            <a:endParaRPr sz="1800" b="0" i="0" u="none" strike="noStrike" cap="none" dirty="0">
              <a:solidFill>
                <a:schemeClr val="dk1"/>
              </a:solidFill>
              <a:latin typeface="Arial"/>
              <a:ea typeface="Arial"/>
              <a:cs typeface="Arial"/>
              <a:sym typeface="Arial"/>
            </a:endParaRPr>
          </a:p>
        </p:txBody>
      </p:sp>
      <p:sp>
        <p:nvSpPr>
          <p:cNvPr id="79" name="Google Shape;79;p8"/>
          <p:cNvSpPr/>
          <p:nvPr/>
        </p:nvSpPr>
        <p:spPr>
          <a:xfrm>
            <a:off x="5732616" y="4666083"/>
            <a:ext cx="6578225" cy="1066533"/>
          </a:xfrm>
          <a:prstGeom prst="rect">
            <a:avLst/>
          </a:prstGeom>
          <a:noFill/>
          <a:ln>
            <a:noFill/>
          </a:ln>
        </p:spPr>
        <p:txBody>
          <a:bodyPr spcFirstLastPara="1" wrap="square" lIns="0" tIns="0" rIns="0" bIns="0" anchor="t" anchorCtr="0">
            <a:noAutofit/>
          </a:bodyPr>
          <a:lstStyle/>
          <a:p>
            <a:pPr marL="0" marR="0" lvl="0" indent="0" algn="l" rtl="0">
              <a:lnSpc>
                <a:spcPct val="140000"/>
              </a:lnSpc>
              <a:spcBef>
                <a:spcPts val="0"/>
              </a:spcBef>
              <a:spcAft>
                <a:spcPts val="0"/>
              </a:spcAft>
              <a:buClr>
                <a:srgbClr val="000000"/>
              </a:buClr>
              <a:buSzPts val="1500"/>
              <a:buFont typeface="Montserrat"/>
              <a:buNone/>
            </a:pPr>
            <a:r>
              <a:rPr lang="en-US" sz="1500" b="1" i="0" u="none" strike="noStrike" cap="none" dirty="0">
                <a:solidFill>
                  <a:srgbClr val="000000"/>
                </a:solidFill>
                <a:latin typeface="Montserrat"/>
                <a:ea typeface="Montserrat"/>
                <a:cs typeface="Montserrat"/>
                <a:sym typeface="Montserrat"/>
              </a:rPr>
              <a:t>Improved Communication</a:t>
            </a:r>
            <a:r>
              <a:rPr lang="en-US" sz="1500" b="0" i="0" u="none" strike="noStrike" cap="none" dirty="0">
                <a:solidFill>
                  <a:srgbClr val="000000"/>
                </a:solidFill>
                <a:latin typeface="Montserrat"/>
                <a:ea typeface="Montserrat"/>
                <a:cs typeface="Montserrat"/>
                <a:sym typeface="Montserrat"/>
              </a:rPr>
              <a:t>: The app facilitates transparent communication between employees and managers regarding vacation requests. Real-time updates and notifications ensure that all parties are informed of the status of requests.</a:t>
            </a:r>
            <a:endParaRPr sz="1800" b="0" i="0" u="none" strike="noStrike" cap="none" dirty="0">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pic>
        <p:nvPicPr>
          <p:cNvPr id="85" name="Google Shape;85;p9"/>
          <p:cNvPicPr preferRelativeResize="0"/>
          <p:nvPr/>
        </p:nvPicPr>
        <p:blipFill>
          <a:blip r:embed="rId3">
            <a:alphaModFix/>
          </a:blip>
          <a:stretch>
            <a:fillRect/>
          </a:stretch>
        </p:blipFill>
        <p:spPr>
          <a:xfrm>
            <a:off x="0" y="0"/>
            <a:ext cx="12191999"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pic>
        <p:nvPicPr>
          <p:cNvPr id="91" name="Google Shape;91;p10"/>
          <p:cNvPicPr preferRelativeResize="0"/>
          <p:nvPr/>
        </p:nvPicPr>
        <p:blipFill>
          <a:blip r:embed="rId3">
            <a:alphaModFix/>
          </a:blip>
          <a:stretch>
            <a:fillRect/>
          </a:stretch>
        </p:blipFill>
        <p:spPr>
          <a:xfrm>
            <a:off x="164625" y="152400"/>
            <a:ext cx="9822874" cy="6553200"/>
          </a:xfrm>
          <a:prstGeom prst="rect">
            <a:avLst/>
          </a:prstGeom>
          <a:noFill/>
          <a:ln>
            <a:noFill/>
          </a:ln>
        </p:spPr>
      </p:pic>
      <p:sp>
        <p:nvSpPr>
          <p:cNvPr id="92" name="Google Shape;92;p10"/>
          <p:cNvSpPr txBox="1"/>
          <p:nvPr/>
        </p:nvSpPr>
        <p:spPr>
          <a:xfrm>
            <a:off x="1051325" y="244500"/>
            <a:ext cx="8263800" cy="95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i="1">
                <a:latin typeface="Georgia"/>
                <a:ea typeface="Georgia"/>
                <a:cs typeface="Georgia"/>
                <a:sym typeface="Georgia"/>
              </a:rPr>
              <a:t>Thank you for your valuable time!</a:t>
            </a:r>
            <a:endParaRPr sz="2000" b="1" i="1">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200</Words>
  <Application>Microsoft Macintosh PowerPoint</Application>
  <PresentationFormat>Widescreen</PresentationFormat>
  <Paragraphs>28</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Trocchi</vt:lpstr>
      <vt:lpstr>Arial</vt:lpstr>
      <vt:lpstr>Georgia</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Microsoft Office User</cp:lastModifiedBy>
  <cp:revision>1</cp:revision>
  <dcterms:modified xsi:type="dcterms:W3CDTF">2024-03-16T14:25:33Z</dcterms:modified>
</cp:coreProperties>
</file>